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86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3" r:id="rId26"/>
    <p:sldId id="265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C52D2-F199-4A85-B792-2FEE00B7556C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B1385-1D63-4EF0-B0A5-88690E52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6E148-1DCD-44C2-AD70-E31178A3DF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14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6E148-1DCD-44C2-AD70-E31178A3DF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41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6E148-1DCD-44C2-AD70-E31178A3DF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21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6E148-1DCD-44C2-AD70-E31178A3DF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85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6E148-1DCD-44C2-AD70-E31178A3DF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75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6E148-1DCD-44C2-AD70-E31178A3DF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23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6E148-1DCD-44C2-AD70-E31178A3DF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97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6E148-1DCD-44C2-AD70-E31178A3DF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06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6E148-1DCD-44C2-AD70-E31178A3DF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50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6E148-1DCD-44C2-AD70-E31178A3DF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1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6E148-1DCD-44C2-AD70-E31178A3DF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08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6E148-1DCD-44C2-AD70-E31178A3DF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90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6E148-1DCD-44C2-AD70-E31178A3DF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38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6E148-1DCD-44C2-AD70-E31178A3DF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43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6E148-1DCD-44C2-AD70-E31178A3DF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8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6E148-1DCD-44C2-AD70-E31178A3DF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84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6E148-1DCD-44C2-AD70-E31178A3DF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50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6E148-1DCD-44C2-AD70-E31178A3DF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2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29-71F2-4DD2-9E64-AA9A0AF6548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9C170378-C8B5-4663-8AC2-C44A3737A6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73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29-71F2-4DD2-9E64-AA9A0AF6548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70378-C8B5-4663-8AC2-C44A3737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2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29-71F2-4DD2-9E64-AA9A0AF6548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70378-C8B5-4663-8AC2-C44A3737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02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29-71F2-4DD2-9E64-AA9A0AF6548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70378-C8B5-4663-8AC2-C44A3737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29-71F2-4DD2-9E64-AA9A0AF6548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70378-C8B5-4663-8AC2-C44A3737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35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29-71F2-4DD2-9E64-AA9A0AF6548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70378-C8B5-4663-8AC2-C44A3737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83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29-71F2-4DD2-9E64-AA9A0AF6548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70378-C8B5-4663-8AC2-C44A3737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8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29-71F2-4DD2-9E64-AA9A0AF6548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70378-C8B5-4663-8AC2-C44A3737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8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29-71F2-4DD2-9E64-AA9A0AF6548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70378-C8B5-4663-8AC2-C44A3737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03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29-71F2-4DD2-9E64-AA9A0AF6548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70378-C8B5-4663-8AC2-C44A3737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7A29-71F2-4DD2-9E64-AA9A0AF6548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70378-C8B5-4663-8AC2-C44A3737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72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97A29-71F2-4DD2-9E64-AA9A0AF6548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70378-C8B5-4663-8AC2-C44A3737A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8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datarobot.com/wiki/data-science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owardsdatascience.com/big-data-analysis-spark-and-hadoop-a11ba591c057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00_Updated_07_23_2022_omputational%20neuroscience%20course%20syllabus.pdf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7.png"/><Relationship Id="rId5" Type="http://schemas.microsoft.com/office/2007/relationships/media" Target="../media/media3.wav"/><Relationship Id="rId10" Type="http://schemas.openxmlformats.org/officeDocument/2006/relationships/notesSlide" Target="../notesSlides/notesSlide12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3" Type="http://schemas.microsoft.com/office/2007/relationships/media" Target="../media/media6.wav"/><Relationship Id="rId7" Type="http://schemas.microsoft.com/office/2007/relationships/media" Target="../media/media8.wav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11" Type="http://schemas.openxmlformats.org/officeDocument/2006/relationships/image" Target="../media/image17.png"/><Relationship Id="rId5" Type="http://schemas.microsoft.com/office/2007/relationships/media" Target="../media/media7.wav"/><Relationship Id="rId10" Type="http://schemas.openxmlformats.org/officeDocument/2006/relationships/notesSlide" Target="../notesSlides/notesSlide13.xml"/><Relationship Id="rId4" Type="http://schemas.openxmlformats.org/officeDocument/2006/relationships/audio" Target="../media/media6.wav"/><Relationship Id="rId9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venturebeat.com/2021/09/04" TargetMode="External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.stanford.edu/courses/cs229-machine-learn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it.edu/~amini/teaching.html" TargetMode="External"/><Relationship Id="rId5" Type="http://schemas.openxmlformats.org/officeDocument/2006/relationships/hyperlink" Target="http://introtodeeplearning.com/" TargetMode="External"/><Relationship Id="rId4" Type="http://schemas.openxmlformats.org/officeDocument/2006/relationships/hyperlink" Target="http://cs229.stanford.edu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hyperlink" Target="https://colab.research.google.com/github/ContextLab/cs-for-psych/blob/master/slides/module_1/introduction_and_overview.ipynb#scrollTo=yIWcMraIKoq_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uru99.com/how-to-install-python.html" TargetMode="External"/><Relationship Id="rId5" Type="http://schemas.openxmlformats.org/officeDocument/2006/relationships/hyperlink" Target="https://www.youtube.com/watch?v=YagM_FuPLQU" TargetMode="External"/><Relationship Id="rId4" Type="http://schemas.openxmlformats.org/officeDocument/2006/relationships/hyperlink" Target="https://www.jetbrains.com/help/pycharm/installation-guide.html#sna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spike/yes-the-brain-is-a-computer-11f630cad736" TargetMode="External"/><Relationship Id="rId2" Type="http://schemas.openxmlformats.org/officeDocument/2006/relationships/hyperlink" Target="https://www.jetbrains.com/help/pycharm/installation-guide.html#snap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romainbrette.fr/what-is-computational-neuroscience-xxxiv-is-the-brain-a-computer-2/" TargetMode="External"/><Relationship Id="rId4" Type="http://schemas.openxmlformats.org/officeDocument/2006/relationships/hyperlink" Target="https://mila.quebec/en/person/blake-richard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52055" y="1045390"/>
            <a:ext cx="9518072" cy="34778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en-US" sz="2000" dirty="0" smtClean="0">
              <a:latin typeface="Palatino Linotype" panose="02040502050505030304" pitchFamily="18" charset="0"/>
            </a:endParaRPr>
          </a:p>
          <a:p>
            <a:pPr algn="ctr"/>
            <a:endParaRPr lang="en-US" sz="2000" dirty="0">
              <a:latin typeface="Palatino Linotype" panose="02040502050505030304" pitchFamily="18" charset="0"/>
            </a:endParaRPr>
          </a:p>
          <a:p>
            <a:pPr algn="ctr"/>
            <a:r>
              <a:rPr lang="en-US" sz="2000" dirty="0" smtClean="0">
                <a:latin typeface="Palatino Linotype" panose="02040502050505030304" pitchFamily="18" charset="0"/>
              </a:rPr>
              <a:t>Computational neuroscience course </a:t>
            </a:r>
            <a:endParaRPr lang="en-US" sz="2000" dirty="0">
              <a:latin typeface="Palatino Linotype" panose="02040502050505030304" pitchFamily="18" charset="0"/>
            </a:endParaRPr>
          </a:p>
          <a:p>
            <a:pPr algn="ctr"/>
            <a:endParaRPr lang="en-US" sz="2000" dirty="0" smtClean="0">
              <a:latin typeface="Palatino Linotype" panose="02040502050505030304" pitchFamily="18" charset="0"/>
            </a:endParaRPr>
          </a:p>
          <a:p>
            <a:pPr algn="ctr"/>
            <a:endParaRPr lang="en-US" sz="2000" dirty="0">
              <a:latin typeface="Palatino Linotype" panose="02040502050505030304" pitchFamily="18" charset="0"/>
            </a:endParaRPr>
          </a:p>
          <a:p>
            <a:pPr algn="ctr"/>
            <a:endParaRPr lang="en-US" sz="2000" dirty="0" smtClean="0">
              <a:latin typeface="Palatino Linotype" panose="02040502050505030304" pitchFamily="18" charset="0"/>
            </a:endParaRPr>
          </a:p>
          <a:p>
            <a:pPr algn="ctr"/>
            <a:endParaRPr lang="en-US" sz="2000" dirty="0">
              <a:latin typeface="Palatino Linotype" panose="02040502050505030304" pitchFamily="18" charset="0"/>
            </a:endParaRPr>
          </a:p>
          <a:p>
            <a:pPr algn="ctr"/>
            <a:endParaRPr lang="en-US" sz="2000" dirty="0">
              <a:latin typeface="Palatino Linotype" panose="02040502050505030304" pitchFamily="18" charset="0"/>
            </a:endParaRPr>
          </a:p>
          <a:p>
            <a:pPr algn="ctr"/>
            <a:r>
              <a:rPr lang="en-US" sz="2000" dirty="0" err="1" smtClean="0">
                <a:latin typeface="Palatino Linotype" panose="02040502050505030304" pitchFamily="18" charset="0"/>
              </a:rPr>
              <a:t>Ahmadreza</a:t>
            </a:r>
            <a:r>
              <a:rPr lang="en-US" sz="2000" dirty="0" smtClean="0">
                <a:latin typeface="Palatino Linotype" panose="02040502050505030304" pitchFamily="18" charset="0"/>
              </a:rPr>
              <a:t> </a:t>
            </a:r>
            <a:r>
              <a:rPr lang="en-US" sz="2000" dirty="0" err="1" smtClean="0">
                <a:latin typeface="Palatino Linotype" panose="02040502050505030304" pitchFamily="18" charset="0"/>
              </a:rPr>
              <a:t>Keihani</a:t>
            </a:r>
            <a:r>
              <a:rPr lang="en-US" sz="2000" dirty="0" smtClean="0">
                <a:latin typeface="Palatino Linotype" panose="02040502050505030304" pitchFamily="18" charset="0"/>
              </a:rPr>
              <a:t>, PhD</a:t>
            </a:r>
          </a:p>
          <a:p>
            <a:pPr algn="ctr"/>
            <a:endParaRPr lang="en-US" sz="2000" dirty="0">
              <a:latin typeface="Palatino Linotype" panose="02040502050505030304" pitchFamily="18" charset="0"/>
            </a:endParaRPr>
          </a:p>
          <a:p>
            <a:pPr algn="ctr"/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  <a:latin typeface="Palatino Linotype" panose="02040502050505030304" pitchFamily="18" charset="0"/>
              </a:rPr>
              <a:t>  # Pages: </a:t>
            </a:r>
            <a:r>
              <a:rPr lang="en-US" sz="1000" dirty="0" smtClean="0">
                <a:solidFill>
                  <a:prstClr val="black"/>
                </a:solidFill>
                <a:latin typeface="Palatino Linotype" panose="02040502050505030304" pitchFamily="18" charset="0"/>
              </a:rPr>
              <a:t>                                      Fall, 2023                                                                                                                                                                                                         Ahmadrezakeihani@gmail.com, keihania@upmc.edu</a:t>
            </a:r>
            <a:endParaRPr lang="en-US" sz="1000" dirty="0">
              <a:latin typeface="Palatino Linotype" panose="02040502050505030304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039091" y="2355926"/>
            <a:ext cx="9144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930236" y="5881255"/>
            <a:ext cx="536170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F65CBE-5A1F-4B56-8F0F-0AAD4536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246654"/>
            <a:ext cx="2743200" cy="365125"/>
          </a:xfrm>
        </p:spPr>
        <p:txBody>
          <a:bodyPr/>
          <a:lstStyle/>
          <a:p>
            <a:fld id="{117ACD3A-207D-4C93-ACDF-D821DA80FEF0}" type="slidenum">
              <a:rPr lang="fa-IR" smtClean="0">
                <a:solidFill>
                  <a:schemeClr val="tx1"/>
                </a:solidFill>
              </a:rPr>
              <a:t>1</a:t>
            </a:fld>
            <a:endParaRPr lang="fa-I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43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52400" y="255915"/>
            <a:ext cx="46241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Palatino Linotype" panose="020405020505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Data Science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5" y="902970"/>
            <a:ext cx="12179300" cy="154940"/>
          </a:xfrm>
          <a:prstGeom prst="round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322445" y="1828800"/>
            <a:ext cx="3994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8448" y="6492875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6100B-ED76-4630-B7C2-AB9E2B5F8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13" y="2606167"/>
            <a:ext cx="11353344" cy="2338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BE3947-390B-4073-9982-33C027CAD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1286634"/>
            <a:ext cx="12017221" cy="115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96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data science">
            <a:extLst>
              <a:ext uri="{FF2B5EF4-FFF2-40B4-BE49-F238E27FC236}">
                <a16:creationId xmlns:a16="http://schemas.microsoft.com/office/drawing/2014/main" id="{A0E203EE-1AFE-4C86-BE15-5341E2C6A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76" y="1688858"/>
            <a:ext cx="5324996" cy="516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/>
          <p:cNvSpPr txBox="1"/>
          <p:nvPr/>
        </p:nvSpPr>
        <p:spPr>
          <a:xfrm>
            <a:off x="152400" y="255915"/>
            <a:ext cx="46241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Palatino Linotype" panose="020405020505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Data Science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5" y="902970"/>
            <a:ext cx="12179300" cy="154940"/>
          </a:xfrm>
          <a:prstGeom prst="round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322445" y="1828800"/>
            <a:ext cx="3994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8448" y="6492875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BE3947-390B-4073-9982-33C027CAD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181745"/>
            <a:ext cx="12017221" cy="1151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E320EB-E287-4897-B104-4A1090286D8C}"/>
              </a:ext>
            </a:extLst>
          </p:cNvPr>
          <p:cNvSpPr txBox="1"/>
          <p:nvPr/>
        </p:nvSpPr>
        <p:spPr>
          <a:xfrm>
            <a:off x="193790" y="6492875"/>
            <a:ext cx="72459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200" dirty="0">
                <a:latin typeface="Palatino Linotype" panose="02040502050505030304" pitchFamily="18" charset="0"/>
                <a:hlinkClick r:id="rId5"/>
              </a:rPr>
              <a:t>https://www.datarobot.com/wiki/data-science</a:t>
            </a:r>
            <a:endParaRPr lang="fa-IR" sz="12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57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52400" y="255915"/>
            <a:ext cx="46241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Palatino Linotype" panose="020405020505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Big Data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5" y="902970"/>
            <a:ext cx="12179300" cy="154940"/>
          </a:xfrm>
          <a:prstGeom prst="round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322445" y="1828800"/>
            <a:ext cx="3994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8448" y="6492875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BD66E-5442-479C-B477-6784B468A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" y="1049713"/>
            <a:ext cx="11891368" cy="1077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25B014-2BD5-45A5-983A-5741B80A0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43" y="2897821"/>
            <a:ext cx="10990240" cy="224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54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nnovative Information Solution | Big Data Solutions">
            <a:extLst>
              <a:ext uri="{FF2B5EF4-FFF2-40B4-BE49-F238E27FC236}">
                <a16:creationId xmlns:a16="http://schemas.microsoft.com/office/drawing/2014/main" id="{4D7ED9DA-59EF-4092-BCB0-5B68BB03A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90"/>
          <a:stretch/>
        </p:blipFill>
        <p:spPr bwMode="auto">
          <a:xfrm>
            <a:off x="1111524" y="902970"/>
            <a:ext cx="9957522" cy="532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/>
          <p:cNvSpPr txBox="1"/>
          <p:nvPr/>
        </p:nvSpPr>
        <p:spPr>
          <a:xfrm>
            <a:off x="152400" y="255915"/>
            <a:ext cx="46241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Palatino Linotype" panose="020405020505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Big Data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5" y="902970"/>
            <a:ext cx="12179300" cy="154940"/>
          </a:xfrm>
          <a:prstGeom prst="round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322445" y="1828800"/>
            <a:ext cx="3994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8448" y="6492875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BD66E-5442-479C-B477-6784B468A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" y="-46495"/>
            <a:ext cx="10481100" cy="949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F40FB4-4F2D-472B-847E-57B46CDD2535}"/>
              </a:ext>
            </a:extLst>
          </p:cNvPr>
          <p:cNvSpPr txBox="1"/>
          <p:nvPr/>
        </p:nvSpPr>
        <p:spPr>
          <a:xfrm>
            <a:off x="12065" y="6536937"/>
            <a:ext cx="9802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200" dirty="0">
                <a:latin typeface="Palatino Linotype" panose="02040502050505030304" pitchFamily="18" charset="0"/>
                <a:hlinkClick r:id="rId5"/>
              </a:rPr>
              <a:t>https://towardsdatascience.com/big-data-analysis-spark-and-hadoop-a11ba591c057</a:t>
            </a:r>
            <a:endParaRPr lang="fa-IR" sz="12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9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52400" y="255915"/>
            <a:ext cx="46241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Palatino Linotype" panose="020405020505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Data Mining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5" y="902970"/>
            <a:ext cx="12179300" cy="154940"/>
          </a:xfrm>
          <a:prstGeom prst="round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322445" y="1828800"/>
            <a:ext cx="3994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8448" y="6492875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27178E-EBC9-4DE0-B7C4-E1DDC0CE9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54749"/>
            <a:ext cx="11790218" cy="862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862C8-DA19-4D11-A764-007853BE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11" y="2790825"/>
            <a:ext cx="10329672" cy="207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52400" y="255915"/>
            <a:ext cx="46241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Palatino Linotype" panose="020405020505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Data Mining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5" y="902970"/>
            <a:ext cx="12179300" cy="154940"/>
          </a:xfrm>
          <a:prstGeom prst="round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322445" y="1828800"/>
            <a:ext cx="3994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8448" y="6492875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27178E-EBC9-4DE0-B7C4-E1DDC0CE9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54882"/>
            <a:ext cx="11790218" cy="862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61D13-C677-4958-8E49-061ABA3B8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2" y="1816833"/>
            <a:ext cx="11780354" cy="36290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320D2C-0891-4434-AE8E-6FA676B48718}"/>
              </a:ext>
            </a:extLst>
          </p:cNvPr>
          <p:cNvSpPr/>
          <p:nvPr/>
        </p:nvSpPr>
        <p:spPr>
          <a:xfrm>
            <a:off x="3332927" y="5633303"/>
            <a:ext cx="5613264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General steps in data mining process.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50A5B-9439-49F2-AE72-4383B6666846}"/>
              </a:ext>
            </a:extLst>
          </p:cNvPr>
          <p:cNvSpPr txBox="1"/>
          <p:nvPr/>
        </p:nvSpPr>
        <p:spPr>
          <a:xfrm>
            <a:off x="200108" y="6348825"/>
            <a:ext cx="113191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Palatino Linotype" panose="02040502050505030304" pitchFamily="18" charset="0"/>
              </a:rPr>
              <a:t>Yang, </a:t>
            </a:r>
            <a:r>
              <a:rPr lang="en-US" sz="1200" dirty="0" err="1">
                <a:latin typeface="Palatino Linotype" panose="02040502050505030304" pitchFamily="18" charset="0"/>
              </a:rPr>
              <a:t>Aimin</a:t>
            </a:r>
            <a:r>
              <a:rPr lang="en-US" sz="1200" dirty="0">
                <a:latin typeface="Palatino Linotype" panose="02040502050505030304" pitchFamily="18" charset="0"/>
              </a:rPr>
              <a:t>, et al. "Review on the Application of Machine Learning Algorithms in the Sequence Data Mining of DNA." Frontiers in Bioengineering and Biotechnology 8 (2020): 1032.</a:t>
            </a:r>
          </a:p>
        </p:txBody>
      </p:sp>
    </p:spTree>
    <p:extLst>
      <p:ext uri="{BB962C8B-B14F-4D97-AF65-F5344CB8AC3E}">
        <p14:creationId xmlns:p14="http://schemas.microsoft.com/office/powerpoint/2010/main" val="1340306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fference between ml and deep learning - Cheap Online Shopping -">
            <a:extLst>
              <a:ext uri="{FF2B5EF4-FFF2-40B4-BE49-F238E27FC236}">
                <a16:creationId xmlns:a16="http://schemas.microsoft.com/office/drawing/2014/main" id="{0E611155-5266-4DDC-9C15-E94D51DB6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742" y="2111113"/>
            <a:ext cx="105727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/>
          <p:cNvSpPr txBox="1"/>
          <p:nvPr/>
        </p:nvSpPr>
        <p:spPr>
          <a:xfrm>
            <a:off x="152400" y="255915"/>
            <a:ext cx="46241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Palatino Linotype" panose="020405020505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Artificial Intelligence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5" y="902970"/>
            <a:ext cx="12179300" cy="154940"/>
          </a:xfrm>
          <a:prstGeom prst="round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322445" y="1828800"/>
            <a:ext cx="3994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8448" y="6492875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6B1BDB-C3B3-4BFC-A8B8-731BA6D4C32E}"/>
              </a:ext>
            </a:extLst>
          </p:cNvPr>
          <p:cNvSpPr/>
          <p:nvPr/>
        </p:nvSpPr>
        <p:spPr>
          <a:xfrm>
            <a:off x="332508" y="1202509"/>
            <a:ext cx="40489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alatino Linotype" panose="02040502050505030304" pitchFamily="18" charset="0"/>
              </a:rPr>
              <a:t>Artificial intelligence (AI)</a:t>
            </a:r>
          </a:p>
          <a:p>
            <a:endParaRPr lang="en-US" sz="15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alatino Linotype" panose="02040502050505030304" pitchFamily="18" charset="0"/>
              </a:rPr>
              <a:t>Machine learning (ML)</a:t>
            </a:r>
          </a:p>
          <a:p>
            <a:endParaRPr lang="en-US" sz="15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Palatino Linotype" panose="02040502050505030304" pitchFamily="18" charset="0"/>
              </a:rPr>
              <a:t>Deep learning (DL)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Palatino Linotype" panose="02040502050505030304" pitchFamily="18" charset="0"/>
            </a:endParaRPr>
          </a:p>
          <a:p>
            <a:r>
              <a:rPr lang="en-US" sz="1500" dirty="0">
                <a:latin typeface="Palatino Linotype" panose="02040502050505030304" pitchFamily="18" charset="0"/>
              </a:rPr>
              <a:t/>
            </a:r>
            <a:br>
              <a:rPr lang="en-US" sz="1500" dirty="0">
                <a:latin typeface="Palatino Linotype" panose="02040502050505030304" pitchFamily="18" charset="0"/>
              </a:rPr>
            </a:br>
            <a:r>
              <a:rPr lang="en-US" sz="1500" dirty="0">
                <a:latin typeface="Palatino Linotype" panose="02040502050505030304" pitchFamily="18" charset="0"/>
              </a:rPr>
              <a:t/>
            </a:r>
            <a:br>
              <a:rPr lang="en-US" sz="1500" dirty="0">
                <a:latin typeface="Palatino Linotype" panose="02040502050505030304" pitchFamily="18" charset="0"/>
              </a:rPr>
            </a:br>
            <a:endParaRPr lang="en-US" sz="15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612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0" y="260158"/>
            <a:ext cx="46241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Palatino Linotype" panose="020405020505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AI, ML, DL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5" y="902970"/>
            <a:ext cx="12179300" cy="154940"/>
          </a:xfrm>
          <a:prstGeom prst="round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322445" y="1828800"/>
            <a:ext cx="3994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8448" y="6492875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0E1C65-5726-416A-8C93-8D5C819D5901}"/>
              </a:ext>
            </a:extLst>
          </p:cNvPr>
          <p:cNvSpPr/>
          <p:nvPr/>
        </p:nvSpPr>
        <p:spPr>
          <a:xfrm>
            <a:off x="278823" y="1171171"/>
            <a:ext cx="11173465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Artificial intelligence (AI)</a:t>
            </a:r>
          </a:p>
          <a:p>
            <a:pPr algn="just"/>
            <a:r>
              <a:rPr lang="en-US" sz="1800" i="0" u="none" strike="noStrike" baseline="0" dirty="0">
                <a:solidFill>
                  <a:srgbClr val="FF0000"/>
                </a:solidFill>
                <a:latin typeface="Palatino Linotype" panose="02040502050505030304" pitchFamily="18" charset="0"/>
              </a:rPr>
              <a:t>AI is defined as </a:t>
            </a:r>
            <a:r>
              <a:rPr lang="en-US" sz="1800" i="0" u="none" strike="noStrike" baseline="0" dirty="0">
                <a:solidFill>
                  <a:srgbClr val="0070C0"/>
                </a:solidFill>
                <a:latin typeface="Palatino Linotype" panose="02040502050505030304" pitchFamily="18" charset="0"/>
              </a:rPr>
              <a:t>“the theory and development of computer systems able to perform tasks normally requiring human intelligence, such as visual perception, speech recognition, decision-making, and translation between languages”.</a:t>
            </a:r>
            <a:endParaRPr lang="en-US" sz="2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algn="just"/>
            <a:endParaRPr lang="en-US" sz="2400" dirty="0">
              <a:latin typeface="Palatino Linotype" panose="0204050205050503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Machine learning (ML)</a:t>
            </a:r>
          </a:p>
          <a:p>
            <a:pPr algn="just"/>
            <a:r>
              <a:rPr lang="en-US" dirty="0">
                <a:solidFill>
                  <a:srgbClr val="FF0000"/>
                </a:solidFill>
                <a:latin typeface="Palatino Linotype" panose="02040502050505030304" pitchFamily="18" charset="0"/>
              </a:rPr>
              <a:t>ML is the subset of AI that </a:t>
            </a:r>
            <a:r>
              <a:rPr lang="en-US" dirty="0">
                <a:solidFill>
                  <a:srgbClr val="0070C0"/>
                </a:solidFill>
                <a:latin typeface="Palatino Linotype" panose="02040502050505030304" pitchFamily="18" charset="0"/>
              </a:rPr>
              <a:t>allows systems to learn from data and develop self-learning algorithms. ML applications can learn from data without being explicitly programmed; make predictions and recommendations using various tools; and enable computer applications to improve their performance.</a:t>
            </a:r>
          </a:p>
          <a:p>
            <a:pPr algn="just"/>
            <a:endParaRPr lang="en-US" sz="2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Deep learning (DL)</a:t>
            </a:r>
          </a:p>
          <a:p>
            <a:pPr algn="just"/>
            <a:r>
              <a:rPr lang="en-US" dirty="0">
                <a:solidFill>
                  <a:srgbClr val="FF0000"/>
                </a:solidFill>
                <a:latin typeface="Palatino Linotype" panose="02040502050505030304" pitchFamily="18" charset="0"/>
              </a:rPr>
              <a:t>DL is a subfield within ML that </a:t>
            </a:r>
            <a:r>
              <a:rPr lang="en-US" dirty="0">
                <a:solidFill>
                  <a:srgbClr val="0070C0"/>
                </a:solidFill>
                <a:latin typeface="Palatino Linotype" panose="02040502050505030304" pitchFamily="18" charset="0"/>
              </a:rPr>
              <a:t>allows machines to use algorithms inspired by the structure of neural networks. A computer can learn how to classify images and how to assign labels to words in a sentence (semantic labeling) by using DL algorithms.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  <a:p>
            <a:pPr algn="just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296AD7-787A-4D67-AFDD-2964043A7759}"/>
              </a:ext>
            </a:extLst>
          </p:cNvPr>
          <p:cNvSpPr txBox="1"/>
          <p:nvPr/>
        </p:nvSpPr>
        <p:spPr>
          <a:xfrm>
            <a:off x="167988" y="6396335"/>
            <a:ext cx="10319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Palatino Linotype" panose="02040502050505030304" pitchFamily="18" charset="0"/>
              </a:rPr>
              <a:t>Sapci</a:t>
            </a:r>
            <a:r>
              <a:rPr lang="en-US" sz="1200" dirty="0">
                <a:latin typeface="Palatino Linotype" panose="02040502050505030304" pitchFamily="18" charset="0"/>
              </a:rPr>
              <a:t>, A. Hasan, and H. Aylin </a:t>
            </a:r>
            <a:r>
              <a:rPr lang="en-US" sz="1200" dirty="0" err="1">
                <a:latin typeface="Palatino Linotype" panose="02040502050505030304" pitchFamily="18" charset="0"/>
              </a:rPr>
              <a:t>Sapci</a:t>
            </a:r>
            <a:r>
              <a:rPr lang="en-US" sz="1200" dirty="0">
                <a:latin typeface="Palatino Linotype" panose="02040502050505030304" pitchFamily="18" charset="0"/>
              </a:rPr>
              <a:t>. "Artificial intelligence education and tools for medical and health informatics students: systematic review." JMIR Medical Education 6.1 (2020): e19285.</a:t>
            </a:r>
          </a:p>
        </p:txBody>
      </p:sp>
    </p:spTree>
    <p:extLst>
      <p:ext uri="{BB962C8B-B14F-4D97-AF65-F5344CB8AC3E}">
        <p14:creationId xmlns:p14="http://schemas.microsoft.com/office/powerpoint/2010/main" val="3472976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A2505CF-82A7-42DB-889C-4B8612040CCD}"/>
              </a:ext>
            </a:extLst>
          </p:cNvPr>
          <p:cNvGrpSpPr/>
          <p:nvPr/>
        </p:nvGrpSpPr>
        <p:grpSpPr>
          <a:xfrm>
            <a:off x="2684491" y="979287"/>
            <a:ext cx="2715000" cy="2516739"/>
            <a:chOff x="2684491" y="979287"/>
            <a:chExt cx="2715000" cy="251673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1DBEE7-6B56-4DF8-AC4A-AB15DD668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4491" y="979287"/>
              <a:ext cx="2683511" cy="251673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5021E2-75B4-46E2-9856-738F077AC818}"/>
                </a:ext>
              </a:extLst>
            </p:cNvPr>
            <p:cNvSpPr/>
            <p:nvPr/>
          </p:nvSpPr>
          <p:spPr>
            <a:xfrm>
              <a:off x="5262788" y="3200400"/>
              <a:ext cx="136703" cy="261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152400" y="255915"/>
            <a:ext cx="46241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Palatino Linotype" panose="020405020505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5" y="902970"/>
            <a:ext cx="12179300" cy="154940"/>
          </a:xfrm>
          <a:prstGeom prst="round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225463" y="1654913"/>
            <a:ext cx="3994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8448" y="6492875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Picture 2" descr="Supervised vs Unsupervised Learning: algorithms, example, difference">
            <a:extLst>
              <a:ext uri="{FF2B5EF4-FFF2-40B4-BE49-F238E27FC236}">
                <a16:creationId xmlns:a16="http://schemas.microsoft.com/office/drawing/2014/main" id="{698682B7-0272-4AED-9B7D-A99832DB5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116" y="17056"/>
            <a:ext cx="5477485" cy="34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0F82F1-4E92-4ED7-9C1B-A31126DD190C}"/>
              </a:ext>
            </a:extLst>
          </p:cNvPr>
          <p:cNvSpPr txBox="1"/>
          <p:nvPr/>
        </p:nvSpPr>
        <p:spPr>
          <a:xfrm>
            <a:off x="337399" y="1996759"/>
            <a:ext cx="2420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Supervised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Unsupervised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Reinforcement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Palatino Linotype" panose="0204050205050503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31BB6C-B27A-4101-ABE1-7DED8EC1E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471" y="3461880"/>
            <a:ext cx="2557552" cy="2454067"/>
          </a:xfrm>
          <a:prstGeom prst="rect">
            <a:avLst/>
          </a:prstGeom>
        </p:spPr>
      </p:pic>
      <p:pic>
        <p:nvPicPr>
          <p:cNvPr id="8194" name="Picture 2" descr="What&amp;#39;s Hot in AI: Deep Reinforcement Learning Edition - The TWIML AI  Podcast (formerly This Week in Machine Learning &amp;amp; Artificial Intelligence)">
            <a:extLst>
              <a:ext uri="{FF2B5EF4-FFF2-40B4-BE49-F238E27FC236}">
                <a16:creationId xmlns:a16="http://schemas.microsoft.com/office/drawing/2014/main" id="{9EB2DEA3-04D8-48AA-BFF9-9FC7F1B00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871" y="3646745"/>
            <a:ext cx="5369973" cy="302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669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52400" y="255915"/>
            <a:ext cx="46241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Palatino Linotype" panose="020405020505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5" y="902970"/>
            <a:ext cx="12179300" cy="154940"/>
          </a:xfrm>
          <a:prstGeom prst="round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322445" y="1828800"/>
            <a:ext cx="3994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8448" y="6492875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FEF63-1CFD-4CF4-AE8D-E770F6B6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24" y="1282700"/>
            <a:ext cx="100298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7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619504"/>
            <a:ext cx="12192000" cy="15586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5038" y="1001847"/>
            <a:ext cx="9518072" cy="35394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Palatino Linotype" panose="02040502050505030304" pitchFamily="18" charset="0"/>
              </a:rPr>
              <a:t>Welcome message and course introduction</a:t>
            </a:r>
          </a:p>
          <a:p>
            <a:pPr>
              <a:lnSpc>
                <a:spcPct val="200000"/>
              </a:lnSpc>
            </a:pPr>
            <a:endParaRPr lang="en-US" sz="1600" dirty="0" smtClean="0">
              <a:latin typeface="Palatino Linotype" panose="0204050205050503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Palatino Linotype" panose="02040502050505030304" pitchFamily="18" charset="0"/>
              </a:rPr>
              <a:t>Course structure and expectations</a:t>
            </a:r>
          </a:p>
          <a:p>
            <a:pPr>
              <a:lnSpc>
                <a:spcPct val="200000"/>
              </a:lnSpc>
            </a:pPr>
            <a:endParaRPr lang="en-US" sz="1600" dirty="0" smtClean="0">
              <a:latin typeface="Palatino Linotype" panose="0204050205050503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Palatino Linotype" panose="02040502050505030304" pitchFamily="18" charset="0"/>
                <a:hlinkClick r:id="rId2" action="ppaction://hlinkfile"/>
              </a:rPr>
              <a:t>Getting familiar with the course materials</a:t>
            </a:r>
            <a:endParaRPr lang="en-US" sz="1600" dirty="0" smtClean="0">
              <a:latin typeface="Palatino Linotype" panose="02040502050505030304" pitchFamily="18" charset="0"/>
            </a:endParaRPr>
          </a:p>
          <a:p>
            <a:pPr>
              <a:lnSpc>
                <a:spcPct val="200000"/>
              </a:lnSpc>
            </a:pPr>
            <a:endParaRPr lang="en-US" sz="1600" dirty="0" smtClean="0">
              <a:latin typeface="Palatino Linotype" panose="0204050205050503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Palatino Linotype" panose="02040502050505030304" pitchFamily="18" charset="0"/>
              </a:rPr>
              <a:t>Setting up the necessary software and tools</a:t>
            </a:r>
            <a:endParaRPr 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596845"/>
            <a:ext cx="12192000" cy="24622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  <a:latin typeface="Palatino Linotype" panose="02040502050505030304" pitchFamily="18" charset="0"/>
              </a:rPr>
              <a:t>  # Pages: </a:t>
            </a:r>
            <a:r>
              <a:rPr lang="en-US" sz="1000" dirty="0" smtClean="0">
                <a:solidFill>
                  <a:prstClr val="black"/>
                </a:solidFill>
                <a:latin typeface="Palatino Linotype" panose="02040502050505030304" pitchFamily="18" charset="0"/>
              </a:rPr>
              <a:t>                                      Fall, 2023                                                                                                                                                                                            Ahmadrezakeihani@gmail.com, keihania@upmc.edu</a:t>
            </a:r>
            <a:endParaRPr lang="en-US" sz="1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F65CBE-5A1F-4B56-8F0F-0AAD4536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231720"/>
            <a:ext cx="2743200" cy="365125"/>
          </a:xfrm>
        </p:spPr>
        <p:txBody>
          <a:bodyPr/>
          <a:lstStyle/>
          <a:p>
            <a:fld id="{117ACD3A-207D-4C93-ACDF-D821DA80FEF0}" type="slidenum">
              <a:rPr lang="fa-IR" smtClean="0">
                <a:solidFill>
                  <a:schemeClr val="tx1"/>
                </a:solidFill>
              </a:rPr>
              <a:t>2</a:t>
            </a:fld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753" y="155292"/>
            <a:ext cx="5590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Palatino Linotype" panose="02040502050505030304" pitchFamily="18" charset="0"/>
              </a:rPr>
              <a:t>Session 1: Orientation and course setup</a:t>
            </a:r>
          </a:p>
        </p:txBody>
      </p:sp>
    </p:spTree>
    <p:extLst>
      <p:ext uri="{BB962C8B-B14F-4D97-AF65-F5344CB8AC3E}">
        <p14:creationId xmlns:p14="http://schemas.microsoft.com/office/powerpoint/2010/main" val="203963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52400" y="255915"/>
            <a:ext cx="46241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Palatino Linotype" panose="020405020505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5" y="902970"/>
            <a:ext cx="12179300" cy="154940"/>
          </a:xfrm>
          <a:prstGeom prst="round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322445" y="1828800"/>
            <a:ext cx="3994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8448" y="6492875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C0E4285-AD1F-4DDE-891B-897238A1ACC2}"/>
              </a:ext>
            </a:extLst>
          </p:cNvPr>
          <p:cNvSpPr txBox="1">
            <a:spLocks/>
          </p:cNvSpPr>
          <p:nvPr/>
        </p:nvSpPr>
        <p:spPr>
          <a:xfrm>
            <a:off x="0" y="922045"/>
            <a:ext cx="3314573" cy="831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Palatino Linotype" panose="02040502050505030304" pitchFamily="18" charset="0"/>
              </a:rPr>
              <a:t>Preview - Supervised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32A94D0-EA25-4A09-A305-FB1794F24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32" y="1753245"/>
            <a:ext cx="5920318" cy="444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81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52400" y="255915"/>
            <a:ext cx="46241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Palatino Linotype" panose="020405020505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5" y="902970"/>
            <a:ext cx="12179300" cy="154940"/>
          </a:xfrm>
          <a:prstGeom prst="round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322445" y="1828800"/>
            <a:ext cx="3994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8448" y="6492875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C0E4285-AD1F-4DDE-891B-897238A1ACC2}"/>
              </a:ext>
            </a:extLst>
          </p:cNvPr>
          <p:cNvSpPr txBox="1">
            <a:spLocks/>
          </p:cNvSpPr>
          <p:nvPr/>
        </p:nvSpPr>
        <p:spPr>
          <a:xfrm>
            <a:off x="175645" y="888366"/>
            <a:ext cx="4784282" cy="846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Palatino Linotype" panose="02040502050505030304" pitchFamily="18" charset="0"/>
              </a:rPr>
              <a:t>Preview – Unsupervised (ICA-1)</a:t>
            </a:r>
          </a:p>
        </p:txBody>
      </p:sp>
      <p:pic>
        <p:nvPicPr>
          <p:cNvPr id="10" name="twospeakers-mixed1.wav">
            <a:hlinkClick r:id="" action="ppaction://media"/>
            <a:extLst>
              <a:ext uri="{FF2B5EF4-FFF2-40B4-BE49-F238E27FC236}">
                <a16:creationId xmlns:a16="http://schemas.microsoft.com/office/drawing/2014/main" id="{C6654584-29E1-48B7-86EC-2227C85737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408635" y="2909464"/>
            <a:ext cx="1349122" cy="1349122"/>
          </a:xfrm>
          <a:prstGeom prst="rect">
            <a:avLst/>
          </a:prstGeom>
        </p:spPr>
      </p:pic>
      <p:pic>
        <p:nvPicPr>
          <p:cNvPr id="11" name="twospeakers-mixed2.wav">
            <a:hlinkClick r:id="" action="ppaction://media"/>
            <a:extLst>
              <a:ext uri="{FF2B5EF4-FFF2-40B4-BE49-F238E27FC236}">
                <a16:creationId xmlns:a16="http://schemas.microsoft.com/office/drawing/2014/main" id="{930515FD-CAA7-4579-8110-10C7187870A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408635" y="4863313"/>
            <a:ext cx="1349122" cy="1349122"/>
          </a:xfrm>
          <a:prstGeom prst="rect">
            <a:avLst/>
          </a:prstGeom>
        </p:spPr>
      </p:pic>
      <p:pic>
        <p:nvPicPr>
          <p:cNvPr id="12" name="twospeakers-separated1.wav">
            <a:hlinkClick r:id="" action="ppaction://media"/>
            <a:extLst>
              <a:ext uri="{FF2B5EF4-FFF2-40B4-BE49-F238E27FC236}">
                <a16:creationId xmlns:a16="http://schemas.microsoft.com/office/drawing/2014/main" id="{E9866D8C-BA18-4AB3-A1CB-2C1E7114959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43023" y="2909464"/>
            <a:ext cx="1349122" cy="1349122"/>
          </a:xfrm>
          <a:prstGeom prst="rect">
            <a:avLst/>
          </a:prstGeom>
        </p:spPr>
      </p:pic>
      <p:pic>
        <p:nvPicPr>
          <p:cNvPr id="13" name="twospeakers-separated2.wav">
            <a:hlinkClick r:id="" action="ppaction://media"/>
            <a:extLst>
              <a:ext uri="{FF2B5EF4-FFF2-40B4-BE49-F238E27FC236}">
                <a16:creationId xmlns:a16="http://schemas.microsoft.com/office/drawing/2014/main" id="{BEF945CF-EF8E-48FD-9245-6CD48DE47E4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43023" y="4863313"/>
            <a:ext cx="1349122" cy="13491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AF51CB-9A29-4C0D-A799-2D89E2FA88A2}"/>
              </a:ext>
            </a:extLst>
          </p:cNvPr>
          <p:cNvSpPr txBox="1"/>
          <p:nvPr/>
        </p:nvSpPr>
        <p:spPr>
          <a:xfrm>
            <a:off x="2408635" y="2339469"/>
            <a:ext cx="14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Mixed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76D2CC-FAF0-49C7-B1D5-7E48BB4BC91D}"/>
              </a:ext>
            </a:extLst>
          </p:cNvPr>
          <p:cNvSpPr txBox="1"/>
          <p:nvPr/>
        </p:nvSpPr>
        <p:spPr>
          <a:xfrm>
            <a:off x="8317230" y="2339469"/>
            <a:ext cx="200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Separated</a:t>
            </a:r>
          </a:p>
        </p:txBody>
      </p:sp>
    </p:spTree>
    <p:extLst>
      <p:ext uri="{BB962C8B-B14F-4D97-AF65-F5344CB8AC3E}">
        <p14:creationId xmlns:p14="http://schemas.microsoft.com/office/powerpoint/2010/main" val="192548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43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743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743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52400" y="255915"/>
            <a:ext cx="46241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Palatino Linotype" panose="020405020505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5" y="902970"/>
            <a:ext cx="12179300" cy="154940"/>
          </a:xfrm>
          <a:prstGeom prst="round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322445" y="1828800"/>
            <a:ext cx="3994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8448" y="6492875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C0E4285-AD1F-4DDE-891B-897238A1ACC2}"/>
              </a:ext>
            </a:extLst>
          </p:cNvPr>
          <p:cNvSpPr txBox="1">
            <a:spLocks/>
          </p:cNvSpPr>
          <p:nvPr/>
        </p:nvSpPr>
        <p:spPr>
          <a:xfrm>
            <a:off x="-138545" y="739996"/>
            <a:ext cx="4585855" cy="9067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Palatino Linotype" panose="02040502050505030304" pitchFamily="18" charset="0"/>
              </a:rPr>
              <a:t>Preview – Unsupervised (ICA-2)</a:t>
            </a:r>
          </a:p>
        </p:txBody>
      </p:sp>
      <p:pic>
        <p:nvPicPr>
          <p:cNvPr id="10" name="speakermusic-mixed1.wav">
            <a:hlinkClick r:id="" action="ppaction://media"/>
            <a:extLst>
              <a:ext uri="{FF2B5EF4-FFF2-40B4-BE49-F238E27FC236}">
                <a16:creationId xmlns:a16="http://schemas.microsoft.com/office/drawing/2014/main" id="{C823C1F2-187E-420B-8C8F-E5E31CBF0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93612" y="2800571"/>
            <a:ext cx="1535544" cy="1535544"/>
          </a:xfrm>
          <a:prstGeom prst="rect">
            <a:avLst/>
          </a:prstGeom>
        </p:spPr>
      </p:pic>
      <p:pic>
        <p:nvPicPr>
          <p:cNvPr id="11" name="speakermusic-mixed2.wav">
            <a:hlinkClick r:id="" action="ppaction://media"/>
            <a:extLst>
              <a:ext uri="{FF2B5EF4-FFF2-40B4-BE49-F238E27FC236}">
                <a16:creationId xmlns:a16="http://schemas.microsoft.com/office/drawing/2014/main" id="{19316DD9-02AE-4DB2-8007-457F95BE353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93612" y="4754420"/>
            <a:ext cx="1535544" cy="1535544"/>
          </a:xfrm>
          <a:prstGeom prst="rect">
            <a:avLst/>
          </a:prstGeom>
        </p:spPr>
      </p:pic>
      <p:pic>
        <p:nvPicPr>
          <p:cNvPr id="12" name="speakermusic-separated1.wav">
            <a:hlinkClick r:id="" action="ppaction://media"/>
            <a:extLst>
              <a:ext uri="{FF2B5EF4-FFF2-40B4-BE49-F238E27FC236}">
                <a16:creationId xmlns:a16="http://schemas.microsoft.com/office/drawing/2014/main" id="{E8395561-EB19-4518-88D1-E3A14D783BD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28000" y="2800571"/>
            <a:ext cx="1535544" cy="1535544"/>
          </a:xfrm>
          <a:prstGeom prst="rect">
            <a:avLst/>
          </a:prstGeom>
        </p:spPr>
      </p:pic>
      <p:pic>
        <p:nvPicPr>
          <p:cNvPr id="13" name="speakermusic-separated2.wav">
            <a:hlinkClick r:id="" action="ppaction://media"/>
            <a:extLst>
              <a:ext uri="{FF2B5EF4-FFF2-40B4-BE49-F238E27FC236}">
                <a16:creationId xmlns:a16="http://schemas.microsoft.com/office/drawing/2014/main" id="{4CA49CC4-DCE9-475C-9873-CACEF14E384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28000" y="4754420"/>
            <a:ext cx="1535544" cy="15355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94C1FA-D0B0-4D8D-B3F4-3A5A9498620E}"/>
              </a:ext>
            </a:extLst>
          </p:cNvPr>
          <p:cNvSpPr txBox="1"/>
          <p:nvPr/>
        </p:nvSpPr>
        <p:spPr>
          <a:xfrm>
            <a:off x="1993612" y="2230576"/>
            <a:ext cx="150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Mixed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5861F7-01AF-48ED-9070-F42BA59D9107}"/>
              </a:ext>
            </a:extLst>
          </p:cNvPr>
          <p:cNvSpPr txBox="1"/>
          <p:nvPr/>
        </p:nvSpPr>
        <p:spPr>
          <a:xfrm>
            <a:off x="7902208" y="2230576"/>
            <a:ext cx="2144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Separated</a:t>
            </a:r>
          </a:p>
        </p:txBody>
      </p:sp>
    </p:spTree>
    <p:extLst>
      <p:ext uri="{BB962C8B-B14F-4D97-AF65-F5344CB8AC3E}">
        <p14:creationId xmlns:p14="http://schemas.microsoft.com/office/powerpoint/2010/main" val="252923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87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87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87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52400" y="255915"/>
            <a:ext cx="46241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Palatino Linotype" panose="020405020505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5" y="902970"/>
            <a:ext cx="12179300" cy="154940"/>
          </a:xfrm>
          <a:prstGeom prst="round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322445" y="1828800"/>
            <a:ext cx="3994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8448" y="6492875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C0E4285-AD1F-4DDE-891B-897238A1ACC2}"/>
              </a:ext>
            </a:extLst>
          </p:cNvPr>
          <p:cNvSpPr txBox="1">
            <a:spLocks/>
          </p:cNvSpPr>
          <p:nvPr/>
        </p:nvSpPr>
        <p:spPr>
          <a:xfrm>
            <a:off x="0" y="645695"/>
            <a:ext cx="4322445" cy="9067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Palatino Linotype" panose="02040502050505030304" pitchFamily="18" charset="0"/>
              </a:rPr>
              <a:t>Preview – Reinforcement Learning</a:t>
            </a:r>
          </a:p>
        </p:txBody>
      </p:sp>
      <p:pic>
        <p:nvPicPr>
          <p:cNvPr id="10242" name="Picture 2" descr="An Autonomous Car Learned how to Drive itself in 20 minutes using Reinforcement  Learning">
            <a:extLst>
              <a:ext uri="{FF2B5EF4-FFF2-40B4-BE49-F238E27FC236}">
                <a16:creationId xmlns:a16="http://schemas.microsoft.com/office/drawing/2014/main" id="{4EF8A09D-D68B-4080-B9A9-151CD2B2A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432" y="2661077"/>
            <a:ext cx="5471040" cy="307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emystifying deep reinforcement learning | VentureBeat">
            <a:extLst>
              <a:ext uri="{FF2B5EF4-FFF2-40B4-BE49-F238E27FC236}">
                <a16:creationId xmlns:a16="http://schemas.microsoft.com/office/drawing/2014/main" id="{B319C142-169B-4E08-95B4-FA79AA6EA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91" y="2661078"/>
            <a:ext cx="5464941" cy="307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C0DE1-30EC-45C8-9373-925795FE72E8}"/>
              </a:ext>
            </a:extLst>
          </p:cNvPr>
          <p:cNvSpPr txBox="1"/>
          <p:nvPr/>
        </p:nvSpPr>
        <p:spPr>
          <a:xfrm>
            <a:off x="0" y="6417419"/>
            <a:ext cx="92683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200" u="sng" dirty="0">
                <a:solidFill>
                  <a:srgbClr val="0070C0"/>
                </a:solidFill>
                <a:latin typeface="Palatino Linotype" panose="02040502050505030304" pitchFamily="18" charset="0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https://venturebeat.com/2021/09/04</a:t>
            </a:r>
            <a:r>
              <a:rPr lang="fa-IR" sz="1200" u="sng" dirty="0">
                <a:solidFill>
                  <a:srgbClr val="0070C0"/>
                </a:solidFill>
                <a:latin typeface="Palatino Linotype" panose="02040502050505030304" pitchFamily="18" charset="0"/>
              </a:rPr>
              <a:t> /demystifying-deep-reinforcement-learning/</a:t>
            </a:r>
          </a:p>
        </p:txBody>
      </p:sp>
    </p:spTree>
    <p:extLst>
      <p:ext uri="{BB962C8B-B14F-4D97-AF65-F5344CB8AC3E}">
        <p14:creationId xmlns:p14="http://schemas.microsoft.com/office/powerpoint/2010/main" val="261721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52400" y="255915"/>
            <a:ext cx="46241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Palatino Linotype" panose="020405020505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Deep Learning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5" y="902970"/>
            <a:ext cx="12179300" cy="154940"/>
          </a:xfrm>
          <a:prstGeom prst="round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322445" y="1828800"/>
            <a:ext cx="3994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8448" y="6492875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24</a:t>
            </a:fld>
            <a:endParaRPr lang="en-US" dirty="0"/>
          </a:p>
        </p:txBody>
      </p:sp>
      <p:pic>
        <p:nvPicPr>
          <p:cNvPr id="12290" name="Picture 2" descr="What is Nvidia DLSS (Deep Learning Super sampling), and how exactly does it  work? - Quora">
            <a:extLst>
              <a:ext uri="{FF2B5EF4-FFF2-40B4-BE49-F238E27FC236}">
                <a16:creationId xmlns:a16="http://schemas.microsoft.com/office/drawing/2014/main" id="{23E531CD-1CF7-48AE-84CC-52DD00B9B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288" y="2037527"/>
            <a:ext cx="9258363" cy="347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24B1F2-05EA-4935-B2D7-986CB450C372}"/>
              </a:ext>
            </a:extLst>
          </p:cNvPr>
          <p:cNvSpPr txBox="1"/>
          <p:nvPr/>
        </p:nvSpPr>
        <p:spPr>
          <a:xfrm>
            <a:off x="55212" y="6463585"/>
            <a:ext cx="116932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200" u="sng" dirty="0">
                <a:solidFill>
                  <a:srgbClr val="0070C0"/>
                </a:solidFill>
                <a:latin typeface="Palatino Linotype" panose="02040502050505030304" pitchFamily="18" charset="0"/>
              </a:rPr>
              <a:t>https://www.quora.com/What-is-Nvidia-DLSS-Deep-Learning-Super-sampling-and-how-exactly-does-it-work</a:t>
            </a:r>
          </a:p>
        </p:txBody>
      </p:sp>
    </p:spTree>
    <p:extLst>
      <p:ext uri="{BB962C8B-B14F-4D97-AF65-F5344CB8AC3E}">
        <p14:creationId xmlns:p14="http://schemas.microsoft.com/office/powerpoint/2010/main" val="1137972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52400" y="255915"/>
            <a:ext cx="46241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Palatino Linotype" panose="020405020505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Deep Learning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5" y="902970"/>
            <a:ext cx="12179300" cy="154940"/>
          </a:xfrm>
          <a:prstGeom prst="round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322445" y="1828800"/>
            <a:ext cx="3994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8448" y="6492875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25</a:t>
            </a:fld>
            <a:endParaRPr lang="en-US" dirty="0"/>
          </a:p>
        </p:txBody>
      </p:sp>
      <p:pic>
        <p:nvPicPr>
          <p:cNvPr id="13316" name="Picture 4" descr="Deep Learning Spreads">
            <a:extLst>
              <a:ext uri="{FF2B5EF4-FFF2-40B4-BE49-F238E27FC236}">
                <a16:creationId xmlns:a16="http://schemas.microsoft.com/office/drawing/2014/main" id="{7DF320B7-9053-4457-AA07-F435577BE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20" y="1195791"/>
            <a:ext cx="9784725" cy="540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3F7BA0-F1C3-4B66-931A-668DF9D0AA72}"/>
              </a:ext>
            </a:extLst>
          </p:cNvPr>
          <p:cNvSpPr txBox="1"/>
          <p:nvPr/>
        </p:nvSpPr>
        <p:spPr>
          <a:xfrm>
            <a:off x="152400" y="6492875"/>
            <a:ext cx="72459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200" u="sng" dirty="0">
                <a:solidFill>
                  <a:srgbClr val="0070C0"/>
                </a:solidFill>
                <a:latin typeface="Palatino Linotype" panose="02040502050505030304" pitchFamily="18" charset="0"/>
              </a:rPr>
              <a:t>https://ccm.net/contents/1278-what-is-artificial-intelligence</a:t>
            </a:r>
          </a:p>
        </p:txBody>
      </p:sp>
    </p:spTree>
    <p:extLst>
      <p:ext uri="{BB962C8B-B14F-4D97-AF65-F5344CB8AC3E}">
        <p14:creationId xmlns:p14="http://schemas.microsoft.com/office/powerpoint/2010/main" val="1069175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52400" y="255915"/>
            <a:ext cx="46241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smtClean="0">
                <a:latin typeface="Palatino Linotype" panose="020405020505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More </a:t>
            </a:r>
            <a:r>
              <a:rPr lang="en-US" sz="2800" b="1" dirty="0" err="1" smtClean="0">
                <a:latin typeface="Palatino Linotype" panose="020405020505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matreial</a:t>
            </a:r>
            <a:endParaRPr lang="en-US" sz="2800" b="1" dirty="0">
              <a:latin typeface="Palatino Linotype" panose="020405020505050303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35" y="902970"/>
            <a:ext cx="12179300" cy="154940"/>
          </a:xfrm>
          <a:prstGeom prst="round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322445" y="1828800"/>
            <a:ext cx="3994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8448" y="6492875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064CD-0118-42C5-88F2-7DDDC7A99A38}"/>
              </a:ext>
            </a:extLst>
          </p:cNvPr>
          <p:cNvSpPr txBox="1"/>
          <p:nvPr/>
        </p:nvSpPr>
        <p:spPr>
          <a:xfrm>
            <a:off x="318481" y="1163682"/>
            <a:ext cx="8473981" cy="48013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en-US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pitchFamily="18" charset="0"/>
              </a:rPr>
              <a:t>C229 --- Stanford machine learning course 2018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pitchFamily="18" charset="0"/>
              </a:rPr>
              <a:t>C229a---Stanford machine learning course 2019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pitchFamily="18" charset="0"/>
              </a:rPr>
              <a:t>You can see the relevant links of theses courses here: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Palatino Linotype" panose="0204050205050503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pitchFamily="18" charset="0"/>
                <a:hlinkClick r:id="rId3"/>
              </a:rPr>
              <a:t>https://online.stanford.edu/courses/cs229-machine-learning</a:t>
            </a:r>
            <a:endParaRPr lang="en-US" dirty="0">
              <a:latin typeface="Palatino Linotype" panose="0204050205050503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pitchFamily="18" charset="0"/>
                <a:hlinkClick r:id="rId4"/>
              </a:rPr>
              <a:t>http://cs229.stanford.edu/</a:t>
            </a:r>
            <a:endParaRPr lang="en-US" dirty="0">
              <a:latin typeface="Palatino Linotype" panose="0204050205050503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Palatino Linotype" panose="0204050205050503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pitchFamily="18" charset="0"/>
              </a:rPr>
              <a:t>Search “Andrew Ng”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pitchFamily="18" charset="0"/>
              </a:rPr>
              <a:t>MIT 6.S191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pitchFamily="18" charset="0"/>
                <a:hlinkClick r:id="rId5"/>
              </a:rPr>
              <a:t>http://introtodeeplearning.com/</a:t>
            </a:r>
            <a:endParaRPr lang="en-US" dirty="0">
              <a:latin typeface="Palatino Linotype" panose="0204050205050503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pitchFamily="18" charset="0"/>
                <a:hlinkClick r:id="rId6"/>
              </a:rPr>
              <a:t>https://www.mit.edu/~amini/teaching.html</a:t>
            </a:r>
            <a:endParaRPr lang="en-US" dirty="0">
              <a:latin typeface="Palatino Linotype" panose="0204050205050503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Palatino Linotype" panose="0204050205050503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pitchFamily="18" charset="0"/>
              </a:rPr>
              <a:t>Search “Alexander </a:t>
            </a:r>
            <a:r>
              <a:rPr lang="en-US" dirty="0" err="1">
                <a:latin typeface="Palatino Linotype" panose="02040502050505030304" pitchFamily="18" charset="0"/>
              </a:rPr>
              <a:t>Amini</a:t>
            </a:r>
            <a:r>
              <a:rPr lang="en-US" dirty="0">
                <a:latin typeface="Palatino Linotype" panose="02040502050505030304" pitchFamily="18" charset="0"/>
              </a:rPr>
              <a:t>” and “Ava Soleimani”</a:t>
            </a:r>
          </a:p>
          <a:p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895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52400" y="255915"/>
            <a:ext cx="870065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latin typeface="Palatino Linotype" panose="0204050205050503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If You Are Interested in Deep Learning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5" y="902970"/>
            <a:ext cx="12179300" cy="154940"/>
          </a:xfrm>
          <a:prstGeom prst="round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322445" y="1828800"/>
            <a:ext cx="3994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  <a:p>
            <a:endParaRPr lang="en-US" sz="3200" b="1" dirty="0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8448" y="6492875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27</a:t>
            </a:fld>
            <a:endParaRPr lang="en-US" dirty="0"/>
          </a:p>
        </p:txBody>
      </p:sp>
      <p:pic>
        <p:nvPicPr>
          <p:cNvPr id="2" name="Barack Obama- Intro to Deep Learning - MIT 6.S191">
            <a:hlinkClick r:id="" action="ppaction://media"/>
            <a:extLst>
              <a:ext uri="{FF2B5EF4-FFF2-40B4-BE49-F238E27FC236}">
                <a16:creationId xmlns:a16="http://schemas.microsoft.com/office/drawing/2014/main" id="{EC9F4184-4311-4AE0-9B6D-AEC5530610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9708" y="1214898"/>
            <a:ext cx="9878291" cy="555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9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0A94DA-390B-4FE9-B6A0-7CFF090E7C49}"/>
              </a:ext>
            </a:extLst>
          </p:cNvPr>
          <p:cNvSpPr txBox="1"/>
          <p:nvPr/>
        </p:nvSpPr>
        <p:spPr>
          <a:xfrm>
            <a:off x="4468090" y="2890859"/>
            <a:ext cx="3255820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0" dirty="0" smtClean="0">
                <a:latin typeface="Palatino Linotype" panose="02040502050505030304" pitchFamily="18" charset="0"/>
              </a:rPr>
              <a:t>Q &amp; A</a:t>
            </a:r>
            <a:endParaRPr lang="fa-IR" sz="8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856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619504"/>
            <a:ext cx="12192000" cy="15586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596845"/>
            <a:ext cx="12192000" cy="24622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  <a:latin typeface="Palatino Linotype" panose="02040502050505030304" pitchFamily="18" charset="0"/>
              </a:rPr>
              <a:t>  # Pages: </a:t>
            </a:r>
            <a:r>
              <a:rPr lang="en-US" sz="1000" dirty="0" smtClean="0">
                <a:solidFill>
                  <a:prstClr val="black"/>
                </a:solidFill>
                <a:latin typeface="Palatino Linotype" panose="02040502050505030304" pitchFamily="18" charset="0"/>
              </a:rPr>
              <a:t>                                      Fall, 2023                                                                                                                                                                                            Ahmadrezakeihani@gmail.com, keihania@upmc.edu</a:t>
            </a:r>
            <a:endParaRPr lang="en-US" sz="1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F65CBE-5A1F-4B56-8F0F-0AAD4536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231720"/>
            <a:ext cx="2743200" cy="365125"/>
          </a:xfrm>
        </p:spPr>
        <p:txBody>
          <a:bodyPr/>
          <a:lstStyle/>
          <a:p>
            <a:fld id="{117ACD3A-207D-4C93-ACDF-D821DA80FEF0}" type="slidenum">
              <a:rPr lang="fa-IR" smtClean="0">
                <a:solidFill>
                  <a:schemeClr val="tx1"/>
                </a:solidFill>
              </a:rPr>
              <a:t>3</a:t>
            </a:fld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753" y="155292"/>
            <a:ext cx="5590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Palatino Linotype" panose="02040502050505030304" pitchFamily="18" charset="0"/>
              </a:rPr>
              <a:t>Setting up the necessary software and tools</a:t>
            </a:r>
          </a:p>
        </p:txBody>
      </p:sp>
      <p:sp>
        <p:nvSpPr>
          <p:cNvPr id="8" name="Rectangle 7"/>
          <p:cNvSpPr/>
          <p:nvPr/>
        </p:nvSpPr>
        <p:spPr>
          <a:xfrm>
            <a:off x="357052" y="955827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Palatino Linotype" panose="02040502050505030304" pitchFamily="18" charset="0"/>
                <a:hlinkClick r:id="rId2"/>
              </a:rPr>
              <a:t> Introduction and overview</a:t>
            </a:r>
            <a:endParaRPr lang="en-US" dirty="0" smtClean="0">
              <a:latin typeface="Palatino Linotype" panose="02040502050505030304" pitchFamily="18" charset="0"/>
            </a:endParaRPr>
          </a:p>
          <a:p>
            <a:endParaRPr lang="en-US" dirty="0">
              <a:latin typeface="Palatino Linotype" panose="02040502050505030304" pitchFamily="18" charset="0"/>
            </a:endParaRPr>
          </a:p>
          <a:p>
            <a:endParaRPr lang="en-US" dirty="0" smtClean="0">
              <a:latin typeface="Palatino Linotype" panose="02040502050505030304" pitchFamily="18" charset="0"/>
            </a:endParaRPr>
          </a:p>
          <a:p>
            <a:r>
              <a:rPr lang="en-US" dirty="0" smtClean="0">
                <a:latin typeface="Palatino Linotype" panose="02040502050505030304" pitchFamily="18" charset="0"/>
              </a:rPr>
              <a:t>Installing Python and </a:t>
            </a:r>
            <a:r>
              <a:rPr lang="en-US" dirty="0" err="1" smtClean="0">
                <a:latin typeface="Palatino Linotype" panose="02040502050505030304" pitchFamily="18" charset="0"/>
              </a:rPr>
              <a:t>PyCharm</a:t>
            </a:r>
            <a:endParaRPr lang="en-US" dirty="0" smtClean="0">
              <a:latin typeface="Palatino Linotype" panose="02040502050505030304" pitchFamily="18" charset="0"/>
            </a:endParaRPr>
          </a:p>
          <a:p>
            <a:endParaRPr lang="en-US" dirty="0">
              <a:latin typeface="Palatino Linotype" panose="02040502050505030304" pitchFamily="18" charset="0"/>
            </a:endParaRPr>
          </a:p>
          <a:p>
            <a:endParaRPr lang="en-US" dirty="0" smtClean="0">
              <a:latin typeface="Palatino Linotype" panose="02040502050505030304" pitchFamily="18" charset="0"/>
            </a:endParaRPr>
          </a:p>
          <a:p>
            <a:r>
              <a:rPr lang="en-US" dirty="0" smtClean="0">
                <a:latin typeface="Palatino Linotype" panose="02040502050505030304" pitchFamily="18" charset="0"/>
                <a:hlinkClick r:id="rId3"/>
              </a:rPr>
              <a:t>Link 1: Installing Python</a:t>
            </a:r>
            <a:endParaRPr lang="en-US" dirty="0" smtClean="0">
              <a:latin typeface="Palatino Linotype" panose="02040502050505030304" pitchFamily="18" charset="0"/>
            </a:endParaRPr>
          </a:p>
          <a:p>
            <a:endParaRPr lang="en-US" dirty="0">
              <a:latin typeface="Palatino Linotype" panose="02040502050505030304" pitchFamily="18" charset="0"/>
            </a:endParaRPr>
          </a:p>
          <a:p>
            <a:r>
              <a:rPr lang="en-US" dirty="0" smtClean="0">
                <a:latin typeface="Palatino Linotype" panose="02040502050505030304" pitchFamily="18" charset="0"/>
                <a:hlinkClick r:id="rId4"/>
              </a:rPr>
              <a:t>Link 2 : Installing </a:t>
            </a:r>
            <a:r>
              <a:rPr lang="en-US" dirty="0" err="1" smtClean="0">
                <a:latin typeface="Palatino Linotype" panose="02040502050505030304" pitchFamily="18" charset="0"/>
                <a:hlinkClick r:id="rId4"/>
              </a:rPr>
              <a:t>PyCharm</a:t>
            </a:r>
            <a:endParaRPr lang="en-US" dirty="0" smtClean="0">
              <a:latin typeface="Palatino Linotype" panose="02040502050505030304" pitchFamily="18" charset="0"/>
              <a:hlinkClick r:id="rId4"/>
            </a:endParaRPr>
          </a:p>
          <a:p>
            <a:endParaRPr lang="en-US" dirty="0">
              <a:latin typeface="Palatino Linotype" panose="02040502050505030304" pitchFamily="18" charset="0"/>
              <a:hlinkClick r:id="rId4"/>
            </a:endParaRPr>
          </a:p>
          <a:p>
            <a:endParaRPr lang="en-US" dirty="0" smtClean="0">
              <a:latin typeface="Palatino Linotype" panose="02040502050505030304" pitchFamily="18" charset="0"/>
              <a:hlinkClick r:id="rId4"/>
            </a:endParaRPr>
          </a:p>
          <a:p>
            <a:r>
              <a:rPr lang="en-US" dirty="0" smtClean="0">
                <a:latin typeface="Palatino Linotype" panose="02040502050505030304" pitchFamily="18" charset="0"/>
                <a:hlinkClick r:id="rId5"/>
              </a:rPr>
              <a:t>Link 3: Video for installing both of them together</a:t>
            </a:r>
            <a:endParaRPr lang="en-US" u="sng" dirty="0">
              <a:latin typeface="Palatino Linotype" panose="02040502050505030304" pitchFamily="18" charset="0"/>
              <a:hlinkClick r:id="rId4"/>
            </a:endParaRPr>
          </a:p>
          <a:p>
            <a:r>
              <a:rPr lang="en-US" dirty="0" smtClean="0">
                <a:latin typeface="Palatino Linotype" panose="02040502050505030304" pitchFamily="18" charset="0"/>
                <a:hlinkClick r:id="rId4"/>
              </a:rPr>
              <a:t> 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052" y="4920343"/>
            <a:ext cx="525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alatino Linotype" panose="02040502050505030304" pitchFamily="18" charset="0"/>
                <a:hlinkClick r:id="rId6"/>
              </a:rPr>
              <a:t>If you don’t have access to YouTube try this link</a:t>
            </a:r>
            <a:endParaRPr lang="en-US" dirty="0" smtClean="0">
              <a:latin typeface="Palatino Linotype" panose="0204050205050503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619504"/>
            <a:ext cx="12192000" cy="15586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596845"/>
            <a:ext cx="12192000" cy="24622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  <a:latin typeface="Palatino Linotype" panose="02040502050505030304" pitchFamily="18" charset="0"/>
              </a:rPr>
              <a:t>  # Pages: </a:t>
            </a:r>
            <a:r>
              <a:rPr lang="en-US" sz="1000" dirty="0" smtClean="0">
                <a:solidFill>
                  <a:prstClr val="black"/>
                </a:solidFill>
                <a:latin typeface="Palatino Linotype" panose="02040502050505030304" pitchFamily="18" charset="0"/>
              </a:rPr>
              <a:t>                                      Fall, 2023                                                                                                                                                                                            Ahmadrezakeihani@gmail.com, keihania@upmc.edu</a:t>
            </a:r>
            <a:endParaRPr lang="en-US" sz="1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F65CBE-5A1F-4B56-8F0F-0AAD4536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231720"/>
            <a:ext cx="2743200" cy="365125"/>
          </a:xfrm>
        </p:spPr>
        <p:txBody>
          <a:bodyPr/>
          <a:lstStyle/>
          <a:p>
            <a:fld id="{117ACD3A-207D-4C93-ACDF-D821DA80FEF0}" type="slidenum">
              <a:rPr lang="fa-IR" smtClean="0">
                <a:solidFill>
                  <a:schemeClr val="tx1"/>
                </a:solidFill>
              </a:rPr>
              <a:t>4</a:t>
            </a:fld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753" y="155292"/>
            <a:ext cx="5590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Palatino Linotype" panose="02040502050505030304" pitchFamily="18" charset="0"/>
              </a:rPr>
              <a:t>What is computational neuroscience ? </a:t>
            </a:r>
          </a:p>
        </p:txBody>
      </p:sp>
      <p:sp>
        <p:nvSpPr>
          <p:cNvPr id="8" name="Rectangle 7"/>
          <p:cNvSpPr/>
          <p:nvPr/>
        </p:nvSpPr>
        <p:spPr>
          <a:xfrm>
            <a:off x="357052" y="9558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latin typeface="Palatino Linotype" panose="02040502050505030304" pitchFamily="18" charset="0"/>
              <a:hlinkClick r:id="rId2"/>
            </a:endParaRPr>
          </a:p>
          <a:p>
            <a:r>
              <a:rPr lang="en-US" dirty="0" smtClean="0">
                <a:latin typeface="Palatino Linotype" panose="02040502050505030304" pitchFamily="18" charset="0"/>
                <a:hlinkClick r:id="rId2"/>
              </a:rPr>
              <a:t> 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903" y="1278992"/>
            <a:ext cx="49145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Palatino Linotype" panose="02040502050505030304" pitchFamily="18" charset="0"/>
                <a:hlinkClick r:id="rId3"/>
              </a:rPr>
              <a:t>Yes, the brain is a computer</a:t>
            </a:r>
            <a:r>
              <a:rPr lang="en-US" sz="2800" dirty="0" smtClean="0">
                <a:latin typeface="Palatino Linotype" panose="02040502050505030304" pitchFamily="18" charset="0"/>
                <a:hlinkClick r:id="rId3"/>
              </a:rPr>
              <a:t>…</a:t>
            </a:r>
            <a:endParaRPr lang="en-US" sz="2800" dirty="0" smtClean="0">
              <a:latin typeface="Palatino Linotype" panose="02040502050505030304" pitchFamily="18" charset="0"/>
            </a:endParaRPr>
          </a:p>
          <a:p>
            <a:endParaRPr lang="en-US" sz="2800" dirty="0">
              <a:latin typeface="Palatino Linotype" panose="02040502050505030304" pitchFamily="18" charset="0"/>
            </a:endParaRPr>
          </a:p>
          <a:p>
            <a:r>
              <a:rPr lang="en-US" sz="1600" dirty="0" smtClean="0">
                <a:solidFill>
                  <a:srgbClr val="FF0000"/>
                </a:solidFill>
                <a:latin typeface="Palatino Linotype" panose="02040502050505030304" pitchFamily="18" charset="0"/>
                <a:hlinkClick r:id="rId4"/>
              </a:rPr>
              <a:t>Our honor to have this guest!</a:t>
            </a:r>
            <a:endParaRPr lang="en-US" sz="16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4928" y="3576281"/>
            <a:ext cx="6155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Palatino Linotype" panose="02040502050505030304" pitchFamily="18" charset="0"/>
                <a:hlinkClick r:id="rId5"/>
              </a:rPr>
              <a:t>No, </a:t>
            </a:r>
            <a:r>
              <a:rPr lang="en-US" sz="2800" dirty="0">
                <a:latin typeface="Palatino Linotype" panose="02040502050505030304" pitchFamily="18" charset="0"/>
                <a:hlinkClick r:id="rId5"/>
              </a:rPr>
              <a:t>the brain is </a:t>
            </a:r>
            <a:r>
              <a:rPr lang="en-US" sz="2800" dirty="0" smtClean="0">
                <a:latin typeface="Palatino Linotype" panose="02040502050505030304" pitchFamily="18" charset="0"/>
                <a:hlinkClick r:id="rId5"/>
              </a:rPr>
              <a:t>not like a </a:t>
            </a:r>
            <a:r>
              <a:rPr lang="en-US" sz="2800" dirty="0">
                <a:latin typeface="Palatino Linotype" panose="02040502050505030304" pitchFamily="18" charset="0"/>
                <a:hlinkClick r:id="rId5"/>
              </a:rPr>
              <a:t>computer…</a:t>
            </a:r>
            <a:endParaRPr lang="en-US" sz="28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31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619504"/>
            <a:ext cx="12192000" cy="15586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5038" y="1001847"/>
            <a:ext cx="9518072" cy="45243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Palatino Linotype" panose="02040502050505030304" pitchFamily="18" charset="0"/>
              </a:rPr>
              <a:t>Introduction/statements/terms/materials/dataset/modalities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Palatino Linotype" panose="02040502050505030304" pitchFamily="18" charset="0"/>
              </a:rPr>
              <a:t>Programming mindset and flowcharts/algorithm definition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Palatino Linotype" panose="02040502050505030304" pitchFamily="18" charset="0"/>
              </a:rPr>
              <a:t>Introduction </a:t>
            </a:r>
            <a:r>
              <a:rPr lang="en-US" sz="1600" dirty="0">
                <a:latin typeface="Palatino Linotype" panose="02040502050505030304" pitchFamily="18" charset="0"/>
              </a:rPr>
              <a:t>to </a:t>
            </a:r>
            <a:r>
              <a:rPr lang="en-US" sz="1600" dirty="0" err="1">
                <a:latin typeface="Palatino Linotype" panose="02040502050505030304" pitchFamily="18" charset="0"/>
              </a:rPr>
              <a:t>Jupyter</a:t>
            </a:r>
            <a:r>
              <a:rPr lang="en-US" sz="1600" dirty="0">
                <a:latin typeface="Palatino Linotype" panose="02040502050505030304" pitchFamily="18" charset="0"/>
              </a:rPr>
              <a:t> Notebooks in </a:t>
            </a:r>
            <a:r>
              <a:rPr lang="en-US" sz="1600" dirty="0" err="1" smtClean="0">
                <a:latin typeface="Palatino Linotype" panose="02040502050505030304" pitchFamily="18" charset="0"/>
              </a:rPr>
              <a:t>PyCharm</a:t>
            </a:r>
            <a:r>
              <a:rPr lang="en-US" sz="1600" dirty="0">
                <a:latin typeface="Palatino Linotype" panose="02040502050505030304" pitchFamily="18" charset="0"/>
              </a:rPr>
              <a:t>, v</a:t>
            </a:r>
            <a:r>
              <a:rPr lang="en-US" sz="1600" dirty="0" smtClean="0">
                <a:latin typeface="Palatino Linotype" panose="02040502050505030304" pitchFamily="18" charset="0"/>
              </a:rPr>
              <a:t>ariables</a:t>
            </a:r>
            <a:r>
              <a:rPr lang="en-US" sz="1600" dirty="0">
                <a:latin typeface="Palatino Linotype" panose="02040502050505030304" pitchFamily="18" charset="0"/>
              </a:rPr>
              <a:t>, operators, data types, practice problems, etc</a:t>
            </a:r>
            <a:r>
              <a:rPr lang="en-US" sz="1600" dirty="0" smtClean="0">
                <a:latin typeface="Palatino Linotype" panose="02040502050505030304" pitchFamily="18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sz="1600" dirty="0">
              <a:latin typeface="Palatino Linotype" panose="0204050205050503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Palatino Linotype" panose="02040502050505030304" pitchFamily="18" charset="0"/>
              </a:rPr>
              <a:t>Files 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Palatino Linotype" panose="02040502050505030304" pitchFamily="18" charset="0"/>
              </a:rPr>
              <a:t>Sample data (.mat file)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Palatino Linotype" panose="02040502050505030304" pitchFamily="18" charset="0"/>
              </a:rPr>
              <a:t>Notebook (01_AK_Changes.ipynb</a:t>
            </a:r>
            <a:r>
              <a:rPr lang="en-US" sz="1600" dirty="0" smtClean="0">
                <a:latin typeface="Palatino Linotype" panose="02040502050505030304" pitchFamily="18" charset="0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Palatino Linotype" panose="02040502050505030304" pitchFamily="18" charset="0"/>
              </a:rPr>
              <a:t>Supplementary file (programming mindset)</a:t>
            </a:r>
            <a:endParaRPr 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596845"/>
            <a:ext cx="12192000" cy="24622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  <a:latin typeface="Palatino Linotype" panose="02040502050505030304" pitchFamily="18" charset="0"/>
              </a:rPr>
              <a:t>  # Pages: </a:t>
            </a:r>
            <a:r>
              <a:rPr lang="en-US" sz="1000" dirty="0" smtClean="0">
                <a:solidFill>
                  <a:prstClr val="black"/>
                </a:solidFill>
                <a:latin typeface="Palatino Linotype" panose="02040502050505030304" pitchFamily="18" charset="0"/>
              </a:rPr>
              <a:t>                                      Fall, 2023                                                                                                                                                                                            Ahmadrezakeihani@gmail.com, keihania@upmc.edu</a:t>
            </a:r>
            <a:endParaRPr lang="en-US" sz="1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F65CBE-5A1F-4B56-8F0F-0AAD4536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231720"/>
            <a:ext cx="2743200" cy="365125"/>
          </a:xfrm>
        </p:spPr>
        <p:txBody>
          <a:bodyPr/>
          <a:lstStyle/>
          <a:p>
            <a:fld id="{117ACD3A-207D-4C93-ACDF-D821DA80FEF0}" type="slidenum">
              <a:rPr lang="fa-IR" smtClean="0">
                <a:solidFill>
                  <a:schemeClr val="tx1"/>
                </a:solidFill>
              </a:rPr>
              <a:t>5</a:t>
            </a:fld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753" y="155292"/>
            <a:ext cx="8682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Palatino Linotype" panose="02040502050505030304" pitchFamily="18" charset="0"/>
              </a:rPr>
              <a:t>Session 2</a:t>
            </a:r>
            <a:r>
              <a:rPr lang="en-US" sz="2000" dirty="0">
                <a:latin typeface="Palatino Linotype" panose="02040502050505030304" pitchFamily="18" charset="0"/>
              </a:rPr>
              <a:t>: Python for the practicing computational neuroscientist</a:t>
            </a:r>
            <a:endParaRPr lang="en-US" sz="2000" dirty="0" smtClean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81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619504"/>
            <a:ext cx="12192000" cy="15586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5038" y="1001847"/>
            <a:ext cx="9518072" cy="338554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alatino Linotype" panose="02040502050505030304" pitchFamily="18" charset="0"/>
              </a:rPr>
              <a:t>Brain bio signals modalities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Palatino Linotype" panose="02040502050505030304" pitchFamily="18" charset="0"/>
              </a:rPr>
              <a:t>EEG signals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The </a:t>
            </a:r>
            <a:r>
              <a:rPr lang="en-US" dirty="0">
                <a:latin typeface="Palatino Linotype" panose="02040502050505030304" pitchFamily="18" charset="0"/>
              </a:rPr>
              <a:t>event-related potentials </a:t>
            </a:r>
            <a:endParaRPr lang="en-US" dirty="0" smtClean="0">
              <a:latin typeface="Palatino Linotype" panose="0204050205050503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Case </a:t>
            </a:r>
            <a:r>
              <a:rPr lang="en-US" dirty="0">
                <a:latin typeface="Palatino Linotype" panose="02040502050505030304" pitchFamily="18" charset="0"/>
              </a:rPr>
              <a:t>Study: an EEG ERP </a:t>
            </a:r>
            <a:r>
              <a:rPr lang="en-US" dirty="0" smtClean="0">
                <a:latin typeface="Palatino Linotype" panose="02040502050505030304" pitchFamily="18" charset="0"/>
              </a:rPr>
              <a:t>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Notebook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EEG and other modalities two .</a:t>
            </a:r>
            <a:r>
              <a:rPr lang="en-US" dirty="0" err="1" smtClean="0">
                <a:latin typeface="Palatino Linotype" panose="02040502050505030304" pitchFamily="18" charset="0"/>
              </a:rPr>
              <a:t>ppt</a:t>
            </a:r>
            <a:r>
              <a:rPr lang="en-US" dirty="0" smtClean="0">
                <a:latin typeface="Palatino Linotype" panose="02040502050505030304" pitchFamily="18" charset="0"/>
              </a:rPr>
              <a:t>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596845"/>
            <a:ext cx="12192000" cy="24622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  <a:latin typeface="Palatino Linotype" panose="02040502050505030304" pitchFamily="18" charset="0"/>
              </a:rPr>
              <a:t>  # Pages: </a:t>
            </a:r>
            <a:r>
              <a:rPr lang="en-US" sz="1000" dirty="0" smtClean="0">
                <a:solidFill>
                  <a:prstClr val="black"/>
                </a:solidFill>
                <a:latin typeface="Palatino Linotype" panose="02040502050505030304" pitchFamily="18" charset="0"/>
              </a:rPr>
              <a:t>                                      Fall, 2023                                                                                                                                                                                            Ahmadrezakeihani@gmail.com, keihania@upmc.edu</a:t>
            </a:r>
            <a:endParaRPr lang="en-US" sz="1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F65CBE-5A1F-4B56-8F0F-0AAD4536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231720"/>
            <a:ext cx="2743200" cy="365125"/>
          </a:xfrm>
        </p:spPr>
        <p:txBody>
          <a:bodyPr/>
          <a:lstStyle/>
          <a:p>
            <a:fld id="{117ACD3A-207D-4C93-ACDF-D821DA80FEF0}" type="slidenum">
              <a:rPr lang="fa-IR" smtClean="0">
                <a:solidFill>
                  <a:schemeClr val="tx1"/>
                </a:solidFill>
              </a:rPr>
              <a:t>6</a:t>
            </a:fld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753" y="155292"/>
            <a:ext cx="8682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Palatino Linotype" panose="02040502050505030304" pitchFamily="18" charset="0"/>
              </a:rPr>
              <a:t>Session 3: </a:t>
            </a:r>
            <a:r>
              <a:rPr lang="en-US" sz="2000" dirty="0">
                <a:latin typeface="Palatino Linotype" panose="02040502050505030304" pitchFamily="18" charset="0"/>
              </a:rPr>
              <a:t>Brain signals analysis in python </a:t>
            </a:r>
          </a:p>
        </p:txBody>
      </p:sp>
    </p:spTree>
    <p:extLst>
      <p:ext uri="{BB962C8B-B14F-4D97-AF65-F5344CB8AC3E}">
        <p14:creationId xmlns:p14="http://schemas.microsoft.com/office/powerpoint/2010/main" val="220948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619504"/>
            <a:ext cx="12192000" cy="15586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5038" y="1001847"/>
            <a:ext cx="9518072" cy="393954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b="1" dirty="0" smtClean="0">
              <a:latin typeface="Palatino Linotype" panose="0204050205050503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The </a:t>
            </a:r>
            <a:r>
              <a:rPr lang="en-US" dirty="0">
                <a:latin typeface="Palatino Linotype" panose="02040502050505030304" pitchFamily="18" charset="0"/>
              </a:rPr>
              <a:t>event-related potentials </a:t>
            </a:r>
            <a:endParaRPr lang="en-US" dirty="0" smtClean="0">
              <a:latin typeface="Palatino Linotype" panose="0204050205050503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Case </a:t>
            </a:r>
            <a:r>
              <a:rPr lang="en-US" dirty="0">
                <a:latin typeface="Palatino Linotype" panose="02040502050505030304" pitchFamily="18" charset="0"/>
              </a:rPr>
              <a:t>Study: an EEG ERP </a:t>
            </a:r>
            <a:r>
              <a:rPr lang="en-US" dirty="0" smtClean="0">
                <a:latin typeface="Palatino Linotype" panose="02040502050505030304" pitchFamily="18" charset="0"/>
              </a:rPr>
              <a:t>task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More details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More focus on statistical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Notebook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EEG and other modalities two .</a:t>
            </a:r>
            <a:r>
              <a:rPr lang="en-US" dirty="0" err="1" smtClean="0">
                <a:latin typeface="Palatino Linotype" panose="02040502050505030304" pitchFamily="18" charset="0"/>
              </a:rPr>
              <a:t>ppt</a:t>
            </a:r>
            <a:r>
              <a:rPr lang="en-US" dirty="0" smtClean="0">
                <a:latin typeface="Palatino Linotype" panose="02040502050505030304" pitchFamily="18" charset="0"/>
              </a:rPr>
              <a:t>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my_module.py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pitchFamily="18" charset="0"/>
              </a:rPr>
              <a:t>Attached image (bootstrapERPdiff.png)</a:t>
            </a:r>
            <a:endParaRPr lang="en-US" dirty="0" smtClean="0">
              <a:latin typeface="Palatino Linotype" panose="0204050205050503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596845"/>
            <a:ext cx="12192000" cy="24622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  <a:latin typeface="Palatino Linotype" panose="02040502050505030304" pitchFamily="18" charset="0"/>
              </a:rPr>
              <a:t>  # Pages: </a:t>
            </a:r>
            <a:r>
              <a:rPr lang="en-US" sz="1000" dirty="0" smtClean="0">
                <a:solidFill>
                  <a:prstClr val="black"/>
                </a:solidFill>
                <a:latin typeface="Palatino Linotype" panose="02040502050505030304" pitchFamily="18" charset="0"/>
              </a:rPr>
              <a:t>                                      Fall, 2023                                                                                                                                                                                            Ahmadrezakeihani@gmail.com, keihania@upmc.edu</a:t>
            </a:r>
            <a:endParaRPr lang="en-US" sz="1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F65CBE-5A1F-4B56-8F0F-0AAD4536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231720"/>
            <a:ext cx="2743200" cy="365125"/>
          </a:xfrm>
        </p:spPr>
        <p:txBody>
          <a:bodyPr/>
          <a:lstStyle/>
          <a:p>
            <a:fld id="{117ACD3A-207D-4C93-ACDF-D821DA80FEF0}" type="slidenum">
              <a:rPr lang="fa-IR" smtClean="0">
                <a:solidFill>
                  <a:schemeClr val="tx1"/>
                </a:solidFill>
              </a:rPr>
              <a:t>7</a:t>
            </a:fld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753" y="155292"/>
            <a:ext cx="1126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Session 4: Brain signals analysis in python- Beyond the basics in python with brain’s data: more examples </a:t>
            </a:r>
          </a:p>
        </p:txBody>
      </p:sp>
    </p:spTree>
    <p:extLst>
      <p:ext uri="{BB962C8B-B14F-4D97-AF65-F5344CB8AC3E}">
        <p14:creationId xmlns:p14="http://schemas.microsoft.com/office/powerpoint/2010/main" val="196058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619504"/>
            <a:ext cx="12192000" cy="15586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5038" y="1001847"/>
            <a:ext cx="9518072" cy="28315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b="1" dirty="0" smtClean="0">
              <a:latin typeface="Palatino Linotype" panose="0204050205050503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pitchFamily="18" charset="0"/>
              </a:rPr>
              <a:t>Power spectrum of brain 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pitchFamily="18" charset="0"/>
              </a:rPr>
              <a:t>Intuition behind power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Notebook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Palatino Linotype" panose="02040502050505030304" pitchFamily="18" charset="0"/>
              </a:rPr>
              <a:t>Data_File</a:t>
            </a:r>
            <a:endParaRPr lang="en-US" dirty="0" smtClean="0">
              <a:latin typeface="Palatino Linotype" panose="0204050205050503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596845"/>
            <a:ext cx="12192000" cy="24622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  <a:latin typeface="Palatino Linotype" panose="02040502050505030304" pitchFamily="18" charset="0"/>
              </a:rPr>
              <a:t>  # Pages: </a:t>
            </a:r>
            <a:r>
              <a:rPr lang="en-US" sz="1000" dirty="0" smtClean="0">
                <a:solidFill>
                  <a:prstClr val="black"/>
                </a:solidFill>
                <a:latin typeface="Palatino Linotype" panose="02040502050505030304" pitchFamily="18" charset="0"/>
              </a:rPr>
              <a:t>                                      Fall, 2023                                                                                                                                                                                            Ahmadrezakeihani@gmail.com, keihania@upmc.edu</a:t>
            </a:r>
            <a:endParaRPr lang="en-US" sz="1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F65CBE-5A1F-4B56-8F0F-0AAD4536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231720"/>
            <a:ext cx="2743200" cy="365125"/>
          </a:xfrm>
        </p:spPr>
        <p:txBody>
          <a:bodyPr/>
          <a:lstStyle/>
          <a:p>
            <a:fld id="{117ACD3A-207D-4C93-ACDF-D821DA80FEF0}" type="slidenum">
              <a:rPr lang="fa-IR" smtClean="0">
                <a:solidFill>
                  <a:schemeClr val="tx1"/>
                </a:solidFill>
              </a:rPr>
              <a:t>8</a:t>
            </a:fld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753" y="155292"/>
            <a:ext cx="1126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Session </a:t>
            </a:r>
            <a:r>
              <a:rPr lang="en-US" dirty="0" smtClean="0">
                <a:latin typeface="Palatino Linotype" panose="02040502050505030304" pitchFamily="18" charset="0"/>
              </a:rPr>
              <a:t>5: </a:t>
            </a:r>
            <a:r>
              <a:rPr lang="en-US" dirty="0">
                <a:latin typeface="Palatino Linotype" panose="02040502050505030304" pitchFamily="18" charset="0"/>
              </a:rPr>
              <a:t>Brain signals analysis in python- Beyond the basics in python with brain’s </a:t>
            </a:r>
            <a:r>
              <a:rPr lang="en-US" dirty="0" smtClean="0">
                <a:latin typeface="Palatino Linotype" panose="02040502050505030304" pitchFamily="18" charset="0"/>
              </a:rPr>
              <a:t>data</a:t>
            </a: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19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619504"/>
            <a:ext cx="12192000" cy="15586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5038" y="854562"/>
            <a:ext cx="9518072" cy="30777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Complete the session!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pitchFamily="18" charset="0"/>
              </a:rPr>
              <a:t>Power spectrum of brain 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pitchFamily="18" charset="0"/>
              </a:rPr>
              <a:t>Intuition behind power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Notebook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Palatino Linotype" panose="02040502050505030304" pitchFamily="18" charset="0"/>
              </a:rPr>
              <a:t>Data_File</a:t>
            </a:r>
            <a:endParaRPr lang="en-US" dirty="0" smtClean="0">
              <a:latin typeface="Palatino Linotype" panose="0204050205050503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Palatino Linotype" panose="02040502050505030304" pitchFamily="18" charset="0"/>
            </a:endParaRPr>
          </a:p>
          <a:p>
            <a:pPr lvl="1"/>
            <a:endParaRPr 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596845"/>
            <a:ext cx="12192000" cy="24622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  <a:latin typeface="Palatino Linotype" panose="02040502050505030304" pitchFamily="18" charset="0"/>
              </a:rPr>
              <a:t>  # Pages: </a:t>
            </a:r>
            <a:r>
              <a:rPr lang="en-US" sz="1000" dirty="0" smtClean="0">
                <a:solidFill>
                  <a:prstClr val="black"/>
                </a:solidFill>
                <a:latin typeface="Palatino Linotype" panose="02040502050505030304" pitchFamily="18" charset="0"/>
              </a:rPr>
              <a:t>                                      Fall, 2023                                                                                                                                                                                            Ahmadrezakeihani@gmail.com, keihania@upmc.edu</a:t>
            </a:r>
            <a:endParaRPr lang="en-US" sz="1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F65CBE-5A1F-4B56-8F0F-0AAD4536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231720"/>
            <a:ext cx="2743200" cy="365125"/>
          </a:xfrm>
        </p:spPr>
        <p:txBody>
          <a:bodyPr/>
          <a:lstStyle/>
          <a:p>
            <a:fld id="{117ACD3A-207D-4C93-ACDF-D821DA80FEF0}" type="slidenum">
              <a:rPr lang="fa-IR" smtClean="0">
                <a:solidFill>
                  <a:schemeClr val="tx1"/>
                </a:solidFill>
              </a:rPr>
              <a:t>9</a:t>
            </a:fld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753" y="155292"/>
            <a:ext cx="1126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Session </a:t>
            </a:r>
            <a:r>
              <a:rPr lang="en-US" dirty="0" smtClean="0">
                <a:latin typeface="Palatino Linotype" panose="02040502050505030304" pitchFamily="18" charset="0"/>
              </a:rPr>
              <a:t>6: </a:t>
            </a:r>
            <a:r>
              <a:rPr lang="en-US" dirty="0">
                <a:latin typeface="Palatino Linotype" panose="02040502050505030304" pitchFamily="18" charset="0"/>
              </a:rPr>
              <a:t>Brain signals analysis in python- Beyond the basics in python with brain’s </a:t>
            </a:r>
            <a:r>
              <a:rPr lang="en-US" dirty="0" smtClean="0">
                <a:latin typeface="Palatino Linotype" panose="02040502050505030304" pitchFamily="18" charset="0"/>
              </a:rPr>
              <a:t>data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9634" y="4450080"/>
            <a:ext cx="5268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A short introduction for next sessions!</a:t>
            </a: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24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849</Words>
  <Application>Microsoft Office PowerPoint</Application>
  <PresentationFormat>Widescreen</PresentationFormat>
  <Paragraphs>225</Paragraphs>
  <Slides>28</Slides>
  <Notes>18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Garamond</vt:lpstr>
      <vt:lpstr>Open Sans</vt:lpstr>
      <vt:lpstr>Palatino Linotype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localadmin</dc:creator>
  <cp:lastModifiedBy>localadmin</cp:lastModifiedBy>
  <cp:revision>44</cp:revision>
  <dcterms:created xsi:type="dcterms:W3CDTF">2023-09-21T12:16:50Z</dcterms:created>
  <dcterms:modified xsi:type="dcterms:W3CDTF">2023-10-29T14:22:31Z</dcterms:modified>
</cp:coreProperties>
</file>